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98" r:id="rId3"/>
    <p:sldId id="289" r:id="rId4"/>
    <p:sldId id="285" r:id="rId5"/>
    <p:sldId id="291" r:id="rId6"/>
    <p:sldId id="292" r:id="rId7"/>
    <p:sldId id="296" r:id="rId8"/>
    <p:sldId id="288" r:id="rId9"/>
    <p:sldId id="286" r:id="rId10"/>
    <p:sldId id="287" r:id="rId11"/>
    <p:sldId id="295" r:id="rId12"/>
    <p:sldId id="284" r:id="rId13"/>
    <p:sldId id="294" r:id="rId14"/>
    <p:sldId id="283" r:id="rId15"/>
    <p:sldId id="313" r:id="rId16"/>
    <p:sldId id="312" r:id="rId17"/>
    <p:sldId id="314" r:id="rId18"/>
    <p:sldId id="319" r:id="rId19"/>
    <p:sldId id="320" r:id="rId20"/>
    <p:sldId id="316" r:id="rId21"/>
    <p:sldId id="317" r:id="rId22"/>
    <p:sldId id="318" r:id="rId23"/>
    <p:sldId id="321" r:id="rId24"/>
    <p:sldId id="322" r:id="rId25"/>
    <p:sldId id="315" r:id="rId26"/>
    <p:sldId id="299" r:id="rId27"/>
    <p:sldId id="268" r:id="rId28"/>
    <p:sldId id="323" r:id="rId29"/>
    <p:sldId id="263" r:id="rId30"/>
    <p:sldId id="324" r:id="rId31"/>
    <p:sldId id="260" r:id="rId32"/>
    <p:sldId id="326" r:id="rId33"/>
    <p:sldId id="259" r:id="rId34"/>
    <p:sldId id="327" r:id="rId35"/>
    <p:sldId id="266" r:id="rId36"/>
    <p:sldId id="328" r:id="rId37"/>
    <p:sldId id="269" r:id="rId38"/>
    <p:sldId id="329" r:id="rId39"/>
    <p:sldId id="271" r:id="rId40"/>
    <p:sldId id="330" r:id="rId41"/>
    <p:sldId id="273" r:id="rId42"/>
    <p:sldId id="331" r:id="rId43"/>
    <p:sldId id="275" r:id="rId44"/>
    <p:sldId id="332" r:id="rId45"/>
    <p:sldId id="277" r:id="rId46"/>
    <p:sldId id="333" r:id="rId47"/>
    <p:sldId id="279" r:id="rId48"/>
    <p:sldId id="334" r:id="rId49"/>
    <p:sldId id="281" r:id="rId50"/>
    <p:sldId id="335" r:id="rId51"/>
    <p:sldId id="336" r:id="rId52"/>
    <p:sldId id="337" r:id="rId5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>
        <p:scale>
          <a:sx n="70" d="100"/>
          <a:sy n="70" d="100"/>
        </p:scale>
        <p:origin x="11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501F8A-7F80-40DB-B300-BD431C081227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FA47E44-52F9-47C3-A9C0-24F0676F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9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</a:t>
            </a:r>
            <a:r>
              <a:rPr lang="en-GB" dirty="0" err="1"/>
              <a:t>Geogebra</a:t>
            </a:r>
            <a:r>
              <a:rPr lang="en-GB" dirty="0"/>
              <a:t> resource “Quadrilateral </a:t>
            </a:r>
            <a:r>
              <a:rPr lang="en-GB" dirty="0" err="1"/>
              <a:t>Investigation.ggb</a:t>
            </a:r>
            <a:r>
              <a:rPr lang="en-GB" dirty="0"/>
              <a:t>” to create more resources </a:t>
            </a:r>
            <a:r>
              <a:rPr lang="en-GB"/>
              <a:t>or demonstrate</a:t>
            </a:r>
            <a:r>
              <a:rPr lang="en-GB" baseline="0"/>
              <a:t> live.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47E44-52F9-47C3-A9C0-24F0676F36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3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5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3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0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0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2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5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3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2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84B1-1CDF-49D5-A0D1-AA51B1E2BBA0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Parallelogram in Quadrilateral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6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95338"/>
            <a:ext cx="6934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3" y="371880"/>
            <a:ext cx="8536675" cy="628822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All of the quadrilaterals are different in shape…</a:t>
            </a:r>
          </a:p>
          <a:p>
            <a:r>
              <a:rPr lang="en-GB" dirty="0">
                <a:latin typeface="Comic Sans MS" panose="030F0702030302020204" pitchFamily="66" charset="0"/>
              </a:rPr>
              <a:t>But all of the parallelograms are identical!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explain this?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All of the quadrilaterals are similar in some respects.  Which respects?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The midpoints of each side are coincident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They all have the same area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Can you prove why the area is the same?</a:t>
            </a:r>
          </a:p>
        </p:txBody>
      </p:sp>
    </p:spTree>
    <p:extLst>
      <p:ext uri="{BB962C8B-B14F-4D97-AF65-F5344CB8AC3E}">
        <p14:creationId xmlns:p14="http://schemas.microsoft.com/office/powerpoint/2010/main" val="26985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28700"/>
            <a:ext cx="6486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55" y="286596"/>
            <a:ext cx="805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is the area of the parallelogram compared to the area of the enveloping quadrilateral?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28700"/>
            <a:ext cx="6505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5457" y="3727600"/>
                <a:ext cx="3548418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four shaded triangles are congruent so each one is ¼ of the area of triangle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𝑂𝐴𝐵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946991"/>
              </a:xfrm>
              <a:prstGeom prst="rect">
                <a:avLst/>
              </a:prstGeom>
              <a:blipFill rotWithShape="1">
                <a:blip r:embed="rId7"/>
                <a:stretch>
                  <a:fillRect l="-1375" t="-2564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19175"/>
            <a:ext cx="6496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457" y="3727600"/>
                <a:ext cx="3548418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Again, the four shaded triangles are congruent so each one is ¼ of the area of triangle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𝑂</m:t>
                    </m:r>
                    <m:r>
                      <a:rPr lang="en-GB" sz="2000" b="0" i="1" dirty="0" smtClean="0">
                        <a:latin typeface="Cambria Math"/>
                      </a:rPr>
                      <m:t>𝐶</m:t>
                    </m:r>
                    <m:r>
                      <a:rPr lang="en-GB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1223989"/>
              </a:xfrm>
              <a:prstGeom prst="rect">
                <a:avLst/>
              </a:prstGeom>
              <a:blipFill rotWithShape="1">
                <a:blip r:embed="rId7"/>
                <a:stretch>
                  <a:fillRect l="-1375" t="-1990" r="-2921" b="-6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4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19175"/>
            <a:ext cx="6496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457" y="3727600"/>
                <a:ext cx="3548418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As a result, the shaded area shown is ¼ of the quadrilateral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𝑂𝐴𝐵</m:t>
                    </m:r>
                    <m:r>
                      <a:rPr lang="en-GB" sz="20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946991"/>
              </a:xfrm>
              <a:prstGeom prst="rect">
                <a:avLst/>
              </a:prstGeom>
              <a:blipFill rotWithShape="1">
                <a:blip r:embed="rId7"/>
                <a:stretch>
                  <a:fillRect l="-1375" t="-2564" r="-2749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50098"/>
            <a:ext cx="8218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Using the grid to help you, mark the midpoint of each side of the quadrilateral.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Join these midpoints, in order, to form a new quadrilateral inside the original one.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do you notice about your new quadrilateral?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Repeat the process on another quadrilateral.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Compare your results with others.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similarities do these parallelograms have?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What’s the area of the parallelogram?  What’s the area of the quadrilateral?  Can you prove the relationship?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could you draw more quadrilaterals with exactly the same property?</a:t>
            </a:r>
          </a:p>
        </p:txBody>
      </p:sp>
    </p:spTree>
    <p:extLst>
      <p:ext uri="{BB962C8B-B14F-4D97-AF65-F5344CB8AC3E}">
        <p14:creationId xmlns:p14="http://schemas.microsoft.com/office/powerpoint/2010/main" val="40185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28700"/>
            <a:ext cx="6486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55" y="286596"/>
            <a:ext cx="805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Let’s remind ourselves of the original diagram.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1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28700"/>
            <a:ext cx="6496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457" y="3727600"/>
                <a:ext cx="3548418" cy="205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Looking at the other pair of parallel sides of the parallelogram we use the same argument.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four shaded triangles are congruent so each one is ¼ of the area of triangle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𝑂𝐴</m:t>
                    </m:r>
                    <m:r>
                      <a:rPr lang="en-GB" sz="20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2054986"/>
              </a:xfrm>
              <a:prstGeom prst="rect">
                <a:avLst/>
              </a:prstGeom>
              <a:blipFill rotWithShape="1">
                <a:blip r:embed="rId7"/>
                <a:stretch>
                  <a:fillRect l="-1375" t="-1183" b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6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19175"/>
            <a:ext cx="6496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457" y="3727600"/>
                <a:ext cx="3548418" cy="152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same goes for the other side of the diagonal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four shaded triangles are congruent so each one is ¼ of the area of triangle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  <m:r>
                      <a:rPr lang="en-GB" sz="20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1524648"/>
              </a:xfrm>
              <a:prstGeom prst="rect">
                <a:avLst/>
              </a:prstGeom>
              <a:blipFill rotWithShape="1">
                <a:blip r:embed="rId7"/>
                <a:stretch>
                  <a:fillRect l="-1375" t="-1594" b="-5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9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19175"/>
            <a:ext cx="6496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45457" y="3727600"/>
                <a:ext cx="3548418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As before, the shaded area shown is ¼ of the quadrilateral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𝑂𝐴𝐵</m:t>
                    </m:r>
                    <m:r>
                      <a:rPr lang="en-GB" sz="20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946991"/>
              </a:xfrm>
              <a:prstGeom prst="rect">
                <a:avLst/>
              </a:prstGeom>
              <a:blipFill rotWithShape="1">
                <a:blip r:embed="rId7"/>
                <a:stretch>
                  <a:fillRect l="-1375" t="-2564" r="-2749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28700"/>
            <a:ext cx="6496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457" y="3727600"/>
                <a:ext cx="3548418" cy="2608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Putting our previous results together, we can say that the shaded area shown must be ½ of the area of the quadrilateral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𝑂𝐴𝐵</m:t>
                    </m:r>
                    <m:r>
                      <a:rPr lang="en-GB" sz="20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Therefore, the parallelogram must also have an area equal to ½ of the quadrilateral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𝑂𝐴𝐵𝐶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57" y="3727600"/>
                <a:ext cx="3548418" cy="2608984"/>
              </a:xfrm>
              <a:prstGeom prst="rect">
                <a:avLst/>
              </a:prstGeom>
              <a:blipFill rotWithShape="1">
                <a:blip r:embed="rId3"/>
                <a:stretch>
                  <a:fillRect l="-1375" t="-935" r="-1718" b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3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3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grid</a:t>
            </a:r>
          </a:p>
        </p:txBody>
      </p:sp>
    </p:spTree>
    <p:extLst>
      <p:ext uri="{BB962C8B-B14F-4D97-AF65-F5344CB8AC3E}">
        <p14:creationId xmlns:p14="http://schemas.microsoft.com/office/powerpoint/2010/main" val="2295300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09625"/>
            <a:ext cx="68961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9575" y="542702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8106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25314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575" y="54270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41960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4082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575" y="542702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26464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6528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29980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9287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09625"/>
            <a:ext cx="69056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9574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983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91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1306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826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7500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9620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09625"/>
            <a:ext cx="69056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571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5898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575" y="54270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20761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0086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575" y="542702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6015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0522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36810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637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09625"/>
            <a:ext cx="68961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9575" y="542702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21775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1188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5" y="65018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SIC_3</a:t>
            </a:r>
          </a:p>
        </p:txBody>
      </p:sp>
    </p:spTree>
    <p:extLst>
      <p:ext uri="{BB962C8B-B14F-4D97-AF65-F5344CB8AC3E}">
        <p14:creationId xmlns:p14="http://schemas.microsoft.com/office/powerpoint/2010/main" val="20501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491</Words>
  <Application>Microsoft Office PowerPoint</Application>
  <PresentationFormat>On-screen Show (4:3)</PresentationFormat>
  <Paragraphs>140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Bradley Hand ITC</vt:lpstr>
      <vt:lpstr>Calibri</vt:lpstr>
      <vt:lpstr>Cambria Math</vt:lpstr>
      <vt:lpstr>Comic Sans MS</vt:lpstr>
      <vt:lpstr>Office Theme</vt:lpstr>
      <vt:lpstr>Parallelogram in Quadrilateral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Parallellogram in Quadrilateral</dc:title>
  <dc:creator>John</dc:creator>
  <cp:lastModifiedBy>John Burke</cp:lastModifiedBy>
  <cp:revision>38</cp:revision>
  <cp:lastPrinted>2015-03-15T22:32:22Z</cp:lastPrinted>
  <dcterms:created xsi:type="dcterms:W3CDTF">2013-12-19T10:16:24Z</dcterms:created>
  <dcterms:modified xsi:type="dcterms:W3CDTF">2019-04-22T11:35:02Z</dcterms:modified>
</cp:coreProperties>
</file>